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78" r:id="rId4"/>
    <p:sldId id="290" r:id="rId5"/>
    <p:sldId id="281" r:id="rId6"/>
    <p:sldId id="272" r:id="rId7"/>
    <p:sldId id="273" r:id="rId8"/>
    <p:sldId id="284" r:id="rId9"/>
    <p:sldId id="285" r:id="rId10"/>
    <p:sldId id="286" r:id="rId11"/>
    <p:sldId id="287" r:id="rId12"/>
    <p:sldId id="288" r:id="rId13"/>
    <p:sldId id="289" r:id="rId14"/>
    <p:sldId id="265" r:id="rId15"/>
    <p:sldId id="282" r:id="rId16"/>
    <p:sldId id="268" r:id="rId17"/>
    <p:sldId id="260" r:id="rId18"/>
    <p:sldId id="283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9803" autoAdjust="0"/>
  </p:normalViewPr>
  <p:slideViewPr>
    <p:cSldViewPr snapToGrid="0">
      <p:cViewPr varScale="1">
        <p:scale>
          <a:sx n="104" d="100"/>
          <a:sy n="104" d="100"/>
        </p:scale>
        <p:origin x="1188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Noise reduction and signal reconstruction.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2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关于</a:t>
            </a:r>
            <a:r>
              <a:rPr lang="en-US" altLang="zh-CN" dirty="0"/>
              <a:t>simscg.py</a:t>
            </a:r>
            <a:r>
              <a:rPr lang="zh-CN" altLang="en-US" dirty="0"/>
              <a:t>文件，对于</a:t>
            </a:r>
            <a:r>
              <a:rPr lang="en-US" altLang="zh-CN" dirty="0" err="1"/>
              <a:t>scg</a:t>
            </a:r>
            <a:r>
              <a:rPr lang="zh-CN" altLang="en-US" dirty="0"/>
              <a:t>模拟信号的生成，做了一些改动。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以前的代码，仅仅改变噪声的程度，两次生成的信号不一致并不一致。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更改后，通过控制随机随机种子，即使改变噪声的程度，两次生成信号的参数是一致的，改变的仅仅是信号受到噪声的干扰程度。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之前版本。如上图所示，相同的指令仅仅改变噪声的程度，生成的信号完全不同。</a:t>
            </a:r>
            <a:endParaRPr lang="en-US" altLang="zh-CN" dirty="0"/>
          </a:p>
          <a:p>
            <a:pPr algn="l"/>
            <a:r>
              <a:rPr lang="zh-CN" altLang="en-US" dirty="0"/>
              <a:t>第二章图，改变的噪声的程度，生成的信号是相同的。更有利于我们检验算法效果。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新的代码已经被传到我的</a:t>
            </a:r>
            <a:r>
              <a:rPr lang="en-US" altLang="zh-CN" dirty="0" err="1"/>
              <a:t>github</a:t>
            </a:r>
            <a:r>
              <a:rPr lang="zh-CN" altLang="en-US" dirty="0"/>
              <a:t>了，希望能有所帮助。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6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</a:t>
            </a:r>
            <a:r>
              <a:rPr lang="zh-CN" altLang="en-US" dirty="0"/>
              <a:t>对截取信号的长度不是很敏感，但不宜过长和过短。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2" y="1632557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9" y="1632557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1" y="1632557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5" y="1632557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2922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577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6824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568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616046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793987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18147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94216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6090344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39215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920928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644197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842395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8126888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907389" y="5069416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4152849" y="5288281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6035818" y="5202583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334902" y="5270878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201718" y="5092276"/>
            <a:ext cx="705671" cy="20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6"/>
          </p:cNvCxnSpPr>
          <p:nvPr/>
        </p:nvCxnSpPr>
        <p:spPr>
          <a:xfrm>
            <a:off x="4964643" y="5092276"/>
            <a:ext cx="1128429" cy="1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6093072" y="5225443"/>
            <a:ext cx="2241830" cy="6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392156" y="5293738"/>
            <a:ext cx="1394101" cy="40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971929" y="5327305"/>
            <a:ext cx="189305" cy="1527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315580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876918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5059461" y="4078847"/>
            <a:ext cx="35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所截取信号片段长度与</a:t>
            </a:r>
            <a:r>
              <a:rPr lang="en-US" altLang="zh-CN" dirty="0"/>
              <a:t>HR</a:t>
            </a:r>
            <a:r>
              <a:rPr lang="zh-CN" altLang="en-US" dirty="0"/>
              <a:t>指标的聚类效果（主观）</a:t>
            </a:r>
          </a:p>
        </p:txBody>
      </p: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</a:t>
            </a:r>
            <a:r>
              <a:rPr lang="zh-CN" altLang="en-US" dirty="0"/>
              <a:t> 对噪声不是很敏感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4645" y="3393486"/>
            <a:ext cx="285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 several times, the clustering results is the same, </a:t>
            </a:r>
            <a:r>
              <a:rPr lang="zh-CN" altLang="en-US" dirty="0"/>
              <a:t>不管是不是有这</a:t>
            </a:r>
            <a:r>
              <a:rPr lang="en-US" altLang="zh-CN" dirty="0"/>
              <a:t>0.1dB </a:t>
            </a:r>
            <a:r>
              <a:rPr lang="en-US" altLang="zh-CN" dirty="0" err="1"/>
              <a:t>nosie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随后，我对之前得到的</a:t>
            </a:r>
            <a:r>
              <a:rPr lang="en-US" altLang="zh-CN" dirty="0"/>
              <a:t>template</a:t>
            </a:r>
            <a:r>
              <a:rPr lang="zh-CN" altLang="en-US" dirty="0"/>
              <a:t>也尝试了聚类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：对</a:t>
            </a:r>
            <a:r>
              <a:rPr lang="en-US" altLang="zh-CN" dirty="0"/>
              <a:t>HR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的聚类效果，提升不显著。对</a:t>
            </a:r>
            <a:r>
              <a:rPr lang="en-US" altLang="zh-CN" dirty="0"/>
              <a:t>RR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依然如此没有任何效果。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16189-ADB0-7ABC-381A-FF93383E4EF2}"/>
              </a:ext>
            </a:extLst>
          </p:cNvPr>
          <p:cNvSpPr txBox="1"/>
          <p:nvPr/>
        </p:nvSpPr>
        <p:spPr>
          <a:xfrm>
            <a:off x="1417912" y="260418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228076" y="5809892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4551" y="2770850"/>
            <a:ext cx="2463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Statistics </a:t>
            </a:r>
          </a:p>
          <a:p>
            <a:endParaRPr lang="en-US" altLang="zh-CN" dirty="0"/>
          </a:p>
          <a:p>
            <a:r>
              <a:rPr lang="en-US" altLang="zh-CN" dirty="0"/>
              <a:t>Time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5707138" y="2690336"/>
            <a:ext cx="56314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r>
              <a:rPr lang="en-US" altLang="zh-CN" dirty="0"/>
              <a:t>Matrix</a:t>
            </a:r>
          </a:p>
          <a:p>
            <a:r>
              <a:rPr lang="en-US" altLang="zh-CN" dirty="0"/>
              <a:t>Input: 2-D signal (M, N) 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4551" y="2770850"/>
            <a:ext cx="54288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 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3EC22-4170-EC86-7D05-10E5A951CB5A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341169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100 %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359025" y="1736725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我如何独自判断，一个方法是不是有效的。比如希尔伯特变化提取包络线。上次失败了，这次成功了。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0410D-711E-43EC-82AE-A241BD7B0566}"/>
              </a:ext>
            </a:extLst>
          </p:cNvPr>
          <p:cNvSpPr txBox="1"/>
          <p:nvPr/>
        </p:nvSpPr>
        <p:spPr>
          <a:xfrm>
            <a:off x="2359024" y="2911000"/>
            <a:ext cx="714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 Why </a:t>
            </a:r>
            <a:r>
              <a:rPr lang="en-US" altLang="zh-CN" dirty="0" err="1"/>
              <a:t>laplace</a:t>
            </a:r>
            <a:r>
              <a:rPr lang="en-US" altLang="zh-CN" dirty="0"/>
              <a:t> noise rather than gaussian noise</a:t>
            </a:r>
            <a:r>
              <a:rPr lang="zh-CN" altLang="en-US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E2F1F6-6687-FD63-6D29-553E1D88B794}"/>
              </a:ext>
            </a:extLst>
          </p:cNvPr>
          <p:cNvSpPr txBox="1"/>
          <p:nvPr/>
        </p:nvSpPr>
        <p:spPr>
          <a:xfrm>
            <a:off x="2359024" y="3939700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1.S</a:t>
            </a:r>
            <a:r>
              <a:rPr lang="zh-CN" altLang="en-US" dirty="0"/>
              <a:t>指标是对</a:t>
            </a:r>
            <a:r>
              <a:rPr lang="en-US" altLang="zh-CN" dirty="0"/>
              <a:t>clustering</a:t>
            </a:r>
            <a:r>
              <a:rPr lang="zh-CN" altLang="en-US" dirty="0"/>
              <a:t>有反应的但是有些微弱，我们是不是可以探索探索如何用聚类对</a:t>
            </a:r>
            <a:r>
              <a:rPr lang="en-US" altLang="zh-CN" dirty="0"/>
              <a:t>S</a:t>
            </a:r>
            <a:r>
              <a:rPr lang="zh-CN" altLang="en-US" dirty="0"/>
              <a:t>进行分类？</a:t>
            </a:r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DataDeme/simscg.py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596913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596913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715998" y="2900478"/>
            <a:ext cx="32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715998" y="205689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596912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596913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715998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715998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596913" y="6110884"/>
            <a:ext cx="791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simscg.py is pushed to </a:t>
            </a:r>
          </a:p>
          <a:p>
            <a:r>
              <a:rPr lang="en-US" altLang="zh-CN" dirty="0"/>
              <a:t>It may be of some help.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596912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596912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937500" y="170977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只改变噪声程度，相同的指令会产生不同的结果。检验算法的去噪声效果，需要手动添加噪声。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965439" y="4216802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产生相同的结果，无需手动添加噪声。</a:t>
            </a:r>
            <a:endParaRPr lang="en-US" altLang="zh-CN" dirty="0"/>
          </a:p>
          <a:p>
            <a:r>
              <a:rPr lang="zh-CN" altLang="en-US" dirty="0"/>
              <a:t>更方便去检验算法的去噪声效果。</a:t>
            </a:r>
          </a:p>
        </p:txBody>
      </p: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Detect Peaks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Estimate HR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615"/>
            <a:ext cx="12192000" cy="406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2161081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07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Work: </a:t>
            </a:r>
            <a:r>
              <a:rPr lang="en-US" altLang="zh-CN" sz="1400" dirty="0"/>
              <a:t>Get Template Heartbeat Signal – Peaks Detection and</a:t>
            </a:r>
            <a:r>
              <a:rPr lang="zh-CN" altLang="en-US" sz="1400" dirty="0"/>
              <a:t> </a:t>
            </a:r>
            <a:r>
              <a:rPr lang="en-US" altLang="zh-CN" sz="1400" dirty="0"/>
              <a:t>HR&amp;RR</a:t>
            </a:r>
            <a:r>
              <a:rPr lang="zh-CN" altLang="en-US" sz="1400" dirty="0"/>
              <a:t> </a:t>
            </a:r>
            <a:r>
              <a:rPr lang="en-US" altLang="zh-CN" sz="1400" dirty="0"/>
              <a:t>Estimation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0699F-57E9-FC03-A23A-AC54DFFD4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6219" r="7181" b="3356"/>
          <a:stretch/>
        </p:blipFill>
        <p:spPr>
          <a:xfrm>
            <a:off x="7736908" y="3195558"/>
            <a:ext cx="4455092" cy="27492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927E74-1C45-F789-D98F-6BBEA24AF84B}"/>
              </a:ext>
            </a:extLst>
          </p:cNvPr>
          <p:cNvSpPr txBox="1"/>
          <p:nvPr/>
        </p:nvSpPr>
        <p:spPr>
          <a:xfrm>
            <a:off x="5160288" y="3623964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Hilbert transform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5AF8E-9655-46BB-997C-E6E9C9EAE04E}"/>
              </a:ext>
            </a:extLst>
          </p:cNvPr>
          <p:cNvSpPr txBox="1"/>
          <p:nvPr/>
        </p:nvSpPr>
        <p:spPr>
          <a:xfrm>
            <a:off x="5160288" y="4385525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extract the envelope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471F4-2BED-C7BE-E7D8-E455EA4FBB42}"/>
              </a:ext>
            </a:extLst>
          </p:cNvPr>
          <p:cNvSpPr txBox="1"/>
          <p:nvPr/>
        </p:nvSpPr>
        <p:spPr>
          <a:xfrm>
            <a:off x="5160288" y="5141388"/>
            <a:ext cx="22792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smooth the envelope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B66F3-31E7-2B6C-8066-F27613D82D0E}"/>
              </a:ext>
            </a:extLst>
          </p:cNvPr>
          <p:cNvSpPr txBox="1"/>
          <p:nvPr/>
        </p:nvSpPr>
        <p:spPr>
          <a:xfrm>
            <a:off x="5169600" y="6054357"/>
            <a:ext cx="3326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This envelope can’t be used to find HR peaks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D4520D-DB4B-66B5-2A35-30035612D90A}"/>
              </a:ext>
            </a:extLst>
          </p:cNvPr>
          <p:cNvSpPr txBox="1"/>
          <p:nvPr/>
        </p:nvSpPr>
        <p:spPr>
          <a:xfrm>
            <a:off x="8946312" y="5973133"/>
            <a:ext cx="281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Low-quality Envelope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19D9C6-5971-045E-C94E-E2905D9ED8BC}"/>
              </a:ext>
            </a:extLst>
          </p:cNvPr>
          <p:cNvCxnSpPr>
            <a:cxnSpLocks/>
          </p:cNvCxnSpPr>
          <p:nvPr/>
        </p:nvCxnSpPr>
        <p:spPr>
          <a:xfrm flipH="1">
            <a:off x="4850194" y="2948940"/>
            <a:ext cx="734568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C60DD8B-4D94-6200-03F2-22442C68F1B5}"/>
              </a:ext>
            </a:extLst>
          </p:cNvPr>
          <p:cNvCxnSpPr>
            <a:cxnSpLocks/>
          </p:cNvCxnSpPr>
          <p:nvPr/>
        </p:nvCxnSpPr>
        <p:spPr>
          <a:xfrm flipV="1">
            <a:off x="4865498" y="2948940"/>
            <a:ext cx="0" cy="3909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CFADC7E-EA95-DE50-11E6-9BD71478203F}"/>
              </a:ext>
            </a:extLst>
          </p:cNvPr>
          <p:cNvSpPr txBox="1"/>
          <p:nvPr/>
        </p:nvSpPr>
        <p:spPr>
          <a:xfrm>
            <a:off x="5178169" y="3024035"/>
            <a:ext cx="2558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A Method Online</a:t>
            </a:r>
            <a:endParaRPr lang="zh-CN" altLang="en-US" sz="20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D093B4-D122-79DD-007B-3F92FACCF70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299915" y="4270295"/>
            <a:ext cx="0" cy="115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5E664CE-3140-ECC7-5818-19B958DFFF9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299915" y="5031856"/>
            <a:ext cx="0" cy="109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6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2157322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4" y="3082475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4421134" y="4041185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4421135" y="4978269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3" y="2755125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BDCDD8-E2C0-4D3E-3DD1-DE735BD32F0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716133" y="3709698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5716133" y="4646782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1458887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4382958" y="5917292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&amp; 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828219"/>
            <a:ext cx="0" cy="3291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5716132" y="5580609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566718" y="2133600"/>
            <a:ext cx="69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对原始信号的片段直接聚类，他们的某些指标会不会也随之聚类。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09039-82E4-293A-9E96-29ECE5032F5A}"/>
              </a:ext>
            </a:extLst>
          </p:cNvPr>
          <p:cNvSpPr txBox="1"/>
          <p:nvPr/>
        </p:nvSpPr>
        <p:spPr>
          <a:xfrm>
            <a:off x="1566718" y="2709517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能否通过对原始信号的片段直接聚类，帮助我们提升</a:t>
            </a:r>
            <a:r>
              <a:rPr lang="en-US" altLang="zh-CN" dirty="0"/>
              <a:t>HR</a:t>
            </a:r>
            <a:r>
              <a:rPr lang="zh-CN" altLang="en-US" dirty="0"/>
              <a:t>，</a:t>
            </a:r>
            <a:r>
              <a:rPr lang="en-US" altLang="zh-CN" dirty="0"/>
              <a:t>RR</a:t>
            </a:r>
            <a:r>
              <a:rPr lang="zh-CN" altLang="en-US" dirty="0"/>
              <a:t>估计的精度？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6E36B-D47D-3EC0-8B19-A1B026CAA264}"/>
              </a:ext>
            </a:extLst>
          </p:cNvPr>
          <p:cNvSpPr txBox="1"/>
          <p:nvPr/>
        </p:nvSpPr>
        <p:spPr>
          <a:xfrm>
            <a:off x="1566718" y="1346200"/>
            <a:ext cx="34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566718" y="4167664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我对原始信号直接聚类，得出了</a:t>
            </a:r>
            <a:r>
              <a:rPr lang="en-US" altLang="zh-CN" dirty="0"/>
              <a:t>5</a:t>
            </a:r>
            <a:r>
              <a:rPr lang="zh-CN" altLang="en-US" dirty="0"/>
              <a:t>个结论。</a:t>
            </a:r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63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</a:t>
            </a:r>
            <a:r>
              <a:rPr lang="zh-CN" altLang="en-US" dirty="0"/>
              <a:t>对</a:t>
            </a:r>
            <a:r>
              <a:rPr lang="en-US" altLang="zh-CN" dirty="0"/>
              <a:t>HR</a:t>
            </a:r>
            <a:r>
              <a:rPr lang="zh-CN" altLang="en-US" dirty="0"/>
              <a:t>有较为明显的分类作用， 对</a:t>
            </a:r>
            <a:r>
              <a:rPr lang="en-US" altLang="zh-CN" dirty="0"/>
              <a:t>S</a:t>
            </a:r>
            <a:r>
              <a:rPr lang="zh-CN" altLang="en-US" dirty="0"/>
              <a:t>有轻微的分类，对其余两个指标完全没意义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</a:t>
            </a:r>
            <a:r>
              <a:rPr lang="zh-CN" altLang="en-US" dirty="0"/>
              <a:t>聚类</a:t>
            </a:r>
            <a:r>
              <a:rPr lang="en-US" altLang="zh-CN" dirty="0"/>
              <a:t>&gt;3</a:t>
            </a:r>
            <a:r>
              <a:rPr lang="zh-CN" altLang="en-US" dirty="0"/>
              <a:t>时，没有意义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231900" y="569063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708899" y="560963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1281</Words>
  <Application>Microsoft Office PowerPoint</Application>
  <PresentationFormat>宽屏</PresentationFormat>
  <Paragraphs>189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等线</vt:lpstr>
      <vt:lpstr>Söhne</vt:lpstr>
      <vt:lpstr>Consolas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3047</cp:revision>
  <dcterms:created xsi:type="dcterms:W3CDTF">2023-07-30T03:21:28Z</dcterms:created>
  <dcterms:modified xsi:type="dcterms:W3CDTF">2023-08-13T12:56:42Z</dcterms:modified>
</cp:coreProperties>
</file>